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3" r:id="rId2"/>
  </p:sldIdLst>
  <p:sldSz cx="32004000" cy="256032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2" autoAdjust="0"/>
    <p:restoredTop sz="92177" autoAdjust="0"/>
  </p:normalViewPr>
  <p:slideViewPr>
    <p:cSldViewPr snapToObjects="1">
      <p:cViewPr>
        <p:scale>
          <a:sx n="30" d="100"/>
          <a:sy n="30" d="100"/>
        </p:scale>
        <p:origin x="-3592" y="-864"/>
      </p:cViewPr>
      <p:guideLst>
        <p:guide orient="horz" pos="16127"/>
        <p:guide/>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5/29/15</a:t>
            </a:fld>
            <a:endParaRPr lang="en-US"/>
          </a:p>
        </p:txBody>
      </p:sp>
      <p:sp>
        <p:nvSpPr>
          <p:cNvPr id="4" name="Slide Image Placeholder 3"/>
          <p:cNvSpPr>
            <a:spLocks noGrp="1" noRot="1" noChangeAspect="1"/>
          </p:cNvSpPr>
          <p:nvPr>
            <p:ph type="sldImg" idx="2"/>
          </p:nvPr>
        </p:nvSpPr>
        <p:spPr>
          <a:xfrm>
            <a:off x="1285875" y="685800"/>
            <a:ext cx="42862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300" y="7953593"/>
            <a:ext cx="27203400" cy="5488093"/>
          </a:xfrm>
        </p:spPr>
        <p:txBody>
          <a:bodyPr/>
          <a:lstStyle/>
          <a:p>
            <a:r>
              <a:rPr lang="en-US" smtClean="0"/>
              <a:t>Click to edit Master title style</a:t>
            </a:r>
            <a:endParaRPr lang="en-US"/>
          </a:p>
        </p:txBody>
      </p:sp>
      <p:sp>
        <p:nvSpPr>
          <p:cNvPr id="3" name="Subtitle 2"/>
          <p:cNvSpPr>
            <a:spLocks noGrp="1"/>
          </p:cNvSpPr>
          <p:nvPr>
            <p:ph type="subTitle" idx="1"/>
          </p:nvPr>
        </p:nvSpPr>
        <p:spPr>
          <a:xfrm>
            <a:off x="4800600" y="14508480"/>
            <a:ext cx="22402800" cy="654304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2900" y="1025322"/>
            <a:ext cx="7200900" cy="2184569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00200" y="1025322"/>
            <a:ext cx="21069300" cy="2184569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5" y="16452428"/>
            <a:ext cx="27203400" cy="508508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5" y="10851735"/>
            <a:ext cx="27203400" cy="56006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002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2687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00200" y="5731089"/>
            <a:ext cx="14140658"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00200" y="8119533"/>
            <a:ext cx="14140658"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7593" y="5731089"/>
            <a:ext cx="14146213"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257593" y="8119533"/>
            <a:ext cx="14146213"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5/29/15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5/29/15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5/29/15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00205" y="1019387"/>
            <a:ext cx="10529095" cy="433832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512675" y="1019393"/>
            <a:ext cx="17891125" cy="2185162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00205" y="5357713"/>
            <a:ext cx="10529095" cy="175133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008" y="17922240"/>
            <a:ext cx="19202400" cy="211582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273008" y="2287693"/>
            <a:ext cx="19202400" cy="1536192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273008" y="20038062"/>
            <a:ext cx="19202400" cy="300481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1025316"/>
            <a:ext cx="28803600" cy="42672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00200" y="5974086"/>
            <a:ext cx="28803600" cy="16896928"/>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00200" y="23730379"/>
            <a:ext cx="7467600" cy="1363133"/>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5/29/15</a:t>
            </a:fld>
            <a:endParaRPr lang="en-US"/>
          </a:p>
        </p:txBody>
      </p:sp>
      <p:sp>
        <p:nvSpPr>
          <p:cNvPr id="5" name="Footer Placeholder 4"/>
          <p:cNvSpPr>
            <a:spLocks noGrp="1"/>
          </p:cNvSpPr>
          <p:nvPr>
            <p:ph type="ftr" sz="quarter" idx="3"/>
          </p:nvPr>
        </p:nvSpPr>
        <p:spPr>
          <a:xfrm>
            <a:off x="10934700" y="23730379"/>
            <a:ext cx="10134600" cy="1363133"/>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936200" y="23730379"/>
            <a:ext cx="7467600" cy="1363133"/>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3203212" y="-3166068"/>
            <a:ext cx="25597570" cy="320040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1908560" y="22831767"/>
            <a:ext cx="5863324" cy="2014571"/>
          </a:xfrm>
          <a:prstGeom prst="rect">
            <a:avLst/>
          </a:prstGeom>
          <a:noFill/>
          <a:ln w="28575" cmpd="sng">
            <a:noFill/>
          </a:ln>
        </p:spPr>
        <p:txBody>
          <a:bodyPr wrap="square" lIns="329104" tIns="164551" rIns="329104" bIns="164551" rtlCol="0">
            <a:spAutoFit/>
          </a:bodyPr>
          <a:lstStyle/>
          <a:p>
            <a:pPr>
              <a:lnSpc>
                <a:spcPct val="90000"/>
              </a:lnSpc>
            </a:pPr>
            <a:r>
              <a:rPr lang="en-US" sz="3600" b="1" dirty="0" smtClean="0">
                <a:solidFill>
                  <a:srgbClr val="254061"/>
                </a:solidFill>
                <a:latin typeface="Helvetica"/>
                <a:cs typeface="Helvetica"/>
              </a:rPr>
              <a:t>Learn More</a:t>
            </a:r>
          </a:p>
          <a:p>
            <a:pPr>
              <a:lnSpc>
                <a:spcPct val="90000"/>
              </a:lnSpc>
            </a:pPr>
            <a:endParaRPr lang="en-US" sz="1000" dirty="0" smtClean="0">
              <a:latin typeface="Helvetica"/>
              <a:cs typeface="Helvetica"/>
            </a:endParaRPr>
          </a:p>
          <a:p>
            <a:pPr>
              <a:lnSpc>
                <a:spcPct val="90000"/>
              </a:lnSpc>
            </a:pPr>
            <a:r>
              <a:rPr lang="en-US" sz="2500" dirty="0" smtClean="0">
                <a:latin typeface="Helvetica"/>
                <a:cs typeface="Helvetica"/>
              </a:rPr>
              <a:t>For more information about DRS </a:t>
            </a:r>
            <a:r>
              <a:rPr lang="en-US" sz="2500" dirty="0" smtClean="0">
                <a:latin typeface="Helvetica"/>
                <a:cs typeface="Helvetica"/>
              </a:rPr>
              <a:t>visit</a:t>
            </a:r>
            <a:r>
              <a:rPr lang="en-US" sz="2500" dirty="0" smtClean="0">
                <a:latin typeface="Helvetica"/>
                <a:cs typeface="Helvetica"/>
              </a:rPr>
              <a:t> </a:t>
            </a:r>
            <a:r>
              <a:rPr lang="en-US" sz="2500" dirty="0" err="1" smtClean="0">
                <a:solidFill>
                  <a:srgbClr val="2B84D2"/>
                </a:solidFill>
                <a:latin typeface="Helvetica"/>
                <a:cs typeface="Helvetica"/>
              </a:rPr>
              <a:t>dsg.neu.edu</a:t>
            </a:r>
            <a:r>
              <a:rPr lang="en-US" sz="2500" dirty="0">
                <a:solidFill>
                  <a:srgbClr val="2B84D2"/>
                </a:solidFill>
                <a:latin typeface="Helvetica"/>
                <a:cs typeface="Helvetica"/>
              </a:rPr>
              <a:t>/resources/</a:t>
            </a:r>
            <a:r>
              <a:rPr lang="en-US" sz="2500" dirty="0" err="1" smtClean="0">
                <a:solidFill>
                  <a:srgbClr val="2B84D2"/>
                </a:solidFill>
                <a:latin typeface="Helvetica"/>
                <a:cs typeface="Helvetica"/>
              </a:rPr>
              <a:t>drs</a:t>
            </a:r>
            <a:r>
              <a:rPr lang="en-US" sz="2500" dirty="0" smtClean="0">
                <a:solidFill>
                  <a:srgbClr val="2B84D2"/>
                </a:solidFill>
                <a:latin typeface="Helvetica"/>
                <a:cs typeface="Helvetica"/>
              </a:rPr>
              <a:t> </a:t>
            </a:r>
            <a:r>
              <a:rPr lang="en-US" sz="2500" dirty="0" smtClean="0">
                <a:latin typeface="Helvetica"/>
                <a:cs typeface="Helvetica"/>
              </a:rPr>
              <a:t>or </a:t>
            </a:r>
            <a:r>
              <a:rPr lang="en-US" sz="2500" dirty="0" err="1" smtClean="0">
                <a:solidFill>
                  <a:srgbClr val="2B84D2"/>
                </a:solidFill>
                <a:latin typeface="Helvetica"/>
                <a:cs typeface="Helvetica"/>
              </a:rPr>
              <a:t>github.com</a:t>
            </a:r>
            <a:r>
              <a:rPr lang="en-US" sz="2500" dirty="0">
                <a:solidFill>
                  <a:srgbClr val="2B84D2"/>
                </a:solidFill>
                <a:latin typeface="Helvetica"/>
                <a:cs typeface="Helvetica"/>
              </a:rPr>
              <a:t>/NEU-Libraries/</a:t>
            </a:r>
            <a:r>
              <a:rPr lang="en-US" sz="2500" dirty="0" err="1">
                <a:solidFill>
                  <a:srgbClr val="2B84D2"/>
                </a:solidFill>
                <a:latin typeface="Helvetica"/>
                <a:cs typeface="Helvetica"/>
              </a:rPr>
              <a:t>cerberus</a:t>
            </a:r>
            <a:endParaRPr lang="en-US" sz="2500" dirty="0">
              <a:solidFill>
                <a:srgbClr val="2B84D2"/>
              </a:solidFill>
              <a:latin typeface="Helvetica"/>
              <a:cs typeface="Helvetica"/>
            </a:endParaRPr>
          </a:p>
        </p:txBody>
      </p:sp>
      <p:sp>
        <p:nvSpPr>
          <p:cNvPr id="24" name="TextBox 23"/>
          <p:cNvSpPr txBox="1"/>
          <p:nvPr/>
        </p:nvSpPr>
        <p:spPr>
          <a:xfrm>
            <a:off x="11780585" y="9975778"/>
            <a:ext cx="9892730" cy="10004194"/>
          </a:xfrm>
          <a:prstGeom prst="rect">
            <a:avLst/>
          </a:prstGeom>
          <a:noFill/>
          <a:ln w="28575" cmpd="sng">
            <a:noFill/>
          </a:ln>
        </p:spPr>
        <p:txBody>
          <a:bodyPr wrap="square" lIns="329104" tIns="164551" rIns="329104" bIns="164551" rtlCol="0">
            <a:spAutoFit/>
          </a:bodyPr>
          <a:lstStyle/>
          <a:p>
            <a:pPr>
              <a:lnSpc>
                <a:spcPct val="90000"/>
              </a:lnSpc>
            </a:pPr>
            <a:r>
              <a:rPr lang="en-US" sz="4000" b="1" dirty="0" smtClean="0">
                <a:solidFill>
                  <a:srgbClr val="254061"/>
                </a:solidFill>
                <a:latin typeface="Helvetica"/>
                <a:cs typeface="Helvetica"/>
              </a:rPr>
              <a:t>Communities &amp; Smart Collections</a:t>
            </a:r>
          </a:p>
          <a:p>
            <a:pPr algn="just">
              <a:lnSpc>
                <a:spcPct val="30000"/>
              </a:lnSpc>
            </a:pPr>
            <a:endParaRPr lang="en-US" sz="2500" dirty="0" smtClean="0">
              <a:latin typeface="Helvetica"/>
              <a:cs typeface="Helvetica"/>
            </a:endParaRPr>
          </a:p>
          <a:p>
            <a:pPr algn="just">
              <a:lnSpc>
                <a:spcPct val="110000"/>
              </a:lnSpc>
            </a:pPr>
            <a:r>
              <a:rPr lang="en-US" sz="2500" dirty="0" smtClean="0">
                <a:latin typeface="Helvetica"/>
                <a:cs typeface="Helvetica"/>
              </a:rPr>
              <a:t>The </a:t>
            </a:r>
            <a:r>
              <a:rPr lang="en-US" sz="2500" dirty="0">
                <a:latin typeface="Helvetica"/>
                <a:cs typeface="Helvetica"/>
              </a:rPr>
              <a:t>DRS uses three types of collections to support the community hierarchy</a:t>
            </a:r>
            <a:r>
              <a:rPr lang="en-US" sz="2500" dirty="0" smtClean="0">
                <a:latin typeface="Helvetica"/>
                <a:cs typeface="Helvetica"/>
              </a:rPr>
              <a:t>:</a:t>
            </a:r>
          </a:p>
          <a:p>
            <a:pPr algn="just">
              <a:lnSpc>
                <a:spcPct val="90000"/>
              </a:lnSpc>
            </a:pPr>
            <a:endParaRPr lang="en-US" sz="2500" dirty="0" smtClean="0">
              <a:latin typeface="Helvetica"/>
              <a:cs typeface="Helvetica"/>
            </a:endParaRPr>
          </a:p>
          <a:p>
            <a:pPr marL="457200" indent="-457200" algn="just">
              <a:lnSpc>
                <a:spcPct val="110000"/>
              </a:lnSpc>
              <a:buFont typeface="Arial"/>
              <a:buChar char="•"/>
            </a:pPr>
            <a:r>
              <a:rPr lang="en-US" sz="2500" dirty="0">
                <a:latin typeface="Helvetica"/>
                <a:cs typeface="Helvetica"/>
              </a:rPr>
              <a:t>Community: A collection that belong to the DRS canonical graph. Communities can only contain communities, collections, or faculty users - no files.</a:t>
            </a:r>
          </a:p>
          <a:p>
            <a:pPr marL="457200" indent="-457200" algn="just">
              <a:lnSpc>
                <a:spcPct val="110000"/>
              </a:lnSpc>
              <a:buFont typeface="Arial"/>
              <a:buChar char="•"/>
            </a:pPr>
            <a:r>
              <a:rPr lang="en-US" sz="2500" dirty="0">
                <a:latin typeface="Helvetica"/>
                <a:cs typeface="Helvetica"/>
              </a:rPr>
              <a:t>Smart Collection: A collection that belongs to a faculty user that is shared with the user's community.</a:t>
            </a:r>
          </a:p>
          <a:p>
            <a:pPr marL="457200" indent="-457200" algn="just">
              <a:lnSpc>
                <a:spcPct val="110000"/>
              </a:lnSpc>
              <a:buFont typeface="Arial"/>
              <a:buChar char="•"/>
            </a:pPr>
            <a:r>
              <a:rPr lang="en-US" sz="2500" dirty="0">
                <a:latin typeface="Helvetica"/>
                <a:cs typeface="Helvetica"/>
              </a:rPr>
              <a:t>Ordinary Collection: A typical cluster of files.</a:t>
            </a:r>
          </a:p>
          <a:p>
            <a:pPr algn="just">
              <a:lnSpc>
                <a:spcPct val="90000"/>
              </a:lnSpc>
            </a:pPr>
            <a:r>
              <a:rPr lang="en-US" sz="2500" dirty="0" smtClean="0">
                <a:latin typeface="Helvetica"/>
                <a:cs typeface="Helvetica"/>
              </a:rPr>
              <a:t> </a:t>
            </a:r>
          </a:p>
          <a:p>
            <a:pPr algn="just">
              <a:lnSpc>
                <a:spcPct val="110000"/>
              </a:lnSpc>
            </a:pPr>
            <a:r>
              <a:rPr lang="en-US" sz="2500" dirty="0" smtClean="0">
                <a:latin typeface="Helvetica"/>
                <a:cs typeface="Helvetica"/>
              </a:rPr>
              <a:t>The </a:t>
            </a:r>
            <a:r>
              <a:rPr lang="en-US" sz="2500" dirty="0">
                <a:latin typeface="Helvetica"/>
                <a:cs typeface="Helvetica"/>
              </a:rPr>
              <a:t>top-level Northeastern community contains communities that represent each school or administrative unit, and nested within these communities are departments and research group communities.</a:t>
            </a:r>
          </a:p>
          <a:p>
            <a:pPr algn="just">
              <a:lnSpc>
                <a:spcPct val="50000"/>
              </a:lnSpc>
            </a:pPr>
            <a:endParaRPr lang="en-US" sz="2500" dirty="0" smtClean="0">
              <a:latin typeface="Helvetica"/>
              <a:cs typeface="Helvetica"/>
            </a:endParaRPr>
          </a:p>
          <a:p>
            <a:pPr algn="just">
              <a:lnSpc>
                <a:spcPct val="110000"/>
              </a:lnSpc>
            </a:pPr>
            <a:r>
              <a:rPr lang="en-US" sz="2500" dirty="0" smtClean="0">
                <a:latin typeface="Helvetica"/>
                <a:cs typeface="Helvetica"/>
              </a:rPr>
              <a:t>Faculty </a:t>
            </a:r>
            <a:r>
              <a:rPr lang="en-US" sz="2500" dirty="0">
                <a:latin typeface="Helvetica"/>
                <a:cs typeface="Helvetica"/>
              </a:rPr>
              <a:t>users are connected to communities, allowing files stored in Smart Collections to be dynamically connected to the community hierarchy. </a:t>
            </a:r>
          </a:p>
          <a:p>
            <a:pPr algn="just">
              <a:lnSpc>
                <a:spcPct val="50000"/>
              </a:lnSpc>
            </a:pPr>
            <a:endParaRPr lang="en-US" sz="2500" dirty="0" smtClean="0">
              <a:latin typeface="Helvetica"/>
              <a:cs typeface="Helvetica"/>
            </a:endParaRPr>
          </a:p>
          <a:p>
            <a:pPr algn="just"/>
            <a:r>
              <a:rPr lang="en-US" sz="2500" dirty="0" smtClean="0">
                <a:latin typeface="Helvetica"/>
                <a:cs typeface="Helvetica"/>
              </a:rPr>
              <a:t>Homepage </a:t>
            </a:r>
            <a:r>
              <a:rPr lang="en-US" sz="2500" dirty="0">
                <a:latin typeface="Helvetica"/>
                <a:cs typeface="Helvetica"/>
              </a:rPr>
              <a:t>Featured Content and community collections that serve up the faculty users' scholarly content are not really collections; they are aggregations of the content stored in faculty smart collections</a:t>
            </a:r>
            <a:endParaRPr lang="en-US" sz="2500" dirty="0" smtClean="0">
              <a:latin typeface="Helvetica"/>
              <a:cs typeface="Helvetica"/>
            </a:endParaRPr>
          </a:p>
        </p:txBody>
      </p:sp>
      <p:sp>
        <p:nvSpPr>
          <p:cNvPr id="34" name="TextBox 33"/>
          <p:cNvSpPr txBox="1"/>
          <p:nvPr/>
        </p:nvSpPr>
        <p:spPr>
          <a:xfrm>
            <a:off x="21908560" y="4994377"/>
            <a:ext cx="9563097" cy="5368823"/>
          </a:xfrm>
          <a:prstGeom prst="rect">
            <a:avLst/>
          </a:prstGeom>
          <a:noFill/>
          <a:ln w="28575" cmpd="sng">
            <a:noFill/>
          </a:ln>
        </p:spPr>
        <p:txBody>
          <a:bodyPr wrap="square" lIns="329104" tIns="164551" rIns="329104" bIns="164551" rtlCol="0">
            <a:spAutoFit/>
          </a:bodyPr>
          <a:lstStyle/>
          <a:p>
            <a:pPr>
              <a:lnSpc>
                <a:spcPct val="90000"/>
              </a:lnSpc>
            </a:pPr>
            <a:r>
              <a:rPr lang="en-US" sz="4000" b="1" dirty="0" smtClean="0">
                <a:solidFill>
                  <a:srgbClr val="254061"/>
                </a:solidFill>
                <a:latin typeface="Helvetica"/>
                <a:cs typeface="Helvetica"/>
              </a:rPr>
              <a:t>Making the Connection</a:t>
            </a:r>
          </a:p>
          <a:p>
            <a:pPr>
              <a:lnSpc>
                <a:spcPct val="30000"/>
              </a:lnSpc>
            </a:pPr>
            <a:endParaRPr lang="en-US" sz="1400" dirty="0" smtClean="0">
              <a:latin typeface="Helvetica"/>
              <a:cs typeface="Helvetica"/>
            </a:endParaRPr>
          </a:p>
          <a:p>
            <a:pPr algn="just">
              <a:lnSpc>
                <a:spcPct val="110000"/>
              </a:lnSpc>
            </a:pPr>
            <a:r>
              <a:rPr lang="en-US" sz="2500" dirty="0" smtClean="0">
                <a:latin typeface="Helvetica"/>
                <a:cs typeface="Helvetica"/>
              </a:rPr>
              <a:t>The </a:t>
            </a:r>
            <a:r>
              <a:rPr lang="en-US" sz="2500" dirty="0">
                <a:latin typeface="Helvetica"/>
                <a:cs typeface="Helvetica"/>
              </a:rPr>
              <a:t>DRS uses the relationships between faculty users, smart collections, and communities to aggregate content stored in Smart Collections up through the community structure</a:t>
            </a:r>
            <a:r>
              <a:rPr lang="en-US" sz="2500" dirty="0" smtClean="0">
                <a:latin typeface="Helvetica"/>
                <a:cs typeface="Helvetica"/>
              </a:rPr>
              <a:t>:</a:t>
            </a:r>
          </a:p>
          <a:p>
            <a:pPr algn="just">
              <a:lnSpc>
                <a:spcPct val="50000"/>
              </a:lnSpc>
            </a:pPr>
            <a:endParaRPr lang="en-US" sz="2500" dirty="0">
              <a:latin typeface="Helvetica"/>
              <a:cs typeface="Helvetica"/>
            </a:endParaRPr>
          </a:p>
          <a:p>
            <a:pPr marL="457200" indent="-457200" algn="just">
              <a:lnSpc>
                <a:spcPct val="110000"/>
              </a:lnSpc>
              <a:buFont typeface="Arial"/>
              <a:buChar char="•"/>
            </a:pPr>
            <a:r>
              <a:rPr lang="en-US" sz="2500" dirty="0">
                <a:latin typeface="Helvetica"/>
                <a:cs typeface="Helvetica"/>
              </a:rPr>
              <a:t>Faculty Smart Collections are directly connected to the user with Fedora's predefined &lt;ns1:isMemberOf&gt; statement.</a:t>
            </a:r>
          </a:p>
          <a:p>
            <a:pPr marL="457200" indent="-457200" algn="just">
              <a:lnSpc>
                <a:spcPct val="110000"/>
              </a:lnSpc>
              <a:buFont typeface="Arial"/>
              <a:buChar char="•"/>
            </a:pPr>
            <a:r>
              <a:rPr lang="en-US" sz="2500" dirty="0">
                <a:latin typeface="Helvetica"/>
                <a:cs typeface="Helvetica"/>
              </a:rPr>
              <a:t>The Hydra properties </a:t>
            </a:r>
            <a:r>
              <a:rPr lang="en-US" sz="2500" dirty="0" err="1">
                <a:latin typeface="Helvetica"/>
                <a:cs typeface="Helvetica"/>
              </a:rPr>
              <a:t>datastream</a:t>
            </a:r>
            <a:r>
              <a:rPr lang="en-US" sz="2500" dirty="0">
                <a:latin typeface="Helvetica"/>
                <a:cs typeface="Helvetica"/>
              </a:rPr>
              <a:t> defines the type of smart collection.</a:t>
            </a:r>
          </a:p>
          <a:p>
            <a:pPr marL="457200" indent="-457200" algn="just">
              <a:lnSpc>
                <a:spcPct val="110000"/>
              </a:lnSpc>
              <a:buFont typeface="Arial"/>
              <a:buChar char="•"/>
            </a:pPr>
            <a:r>
              <a:rPr lang="en-US" sz="2500" dirty="0">
                <a:latin typeface="Helvetica"/>
                <a:cs typeface="Helvetica"/>
              </a:rPr>
              <a:t>Faculty are connected to communities through the DRS admin panel, which creates a locally defined &lt;</a:t>
            </a:r>
            <a:r>
              <a:rPr lang="en-US" sz="2500" dirty="0" err="1">
                <a:latin typeface="Helvetica"/>
                <a:cs typeface="Helvetica"/>
              </a:rPr>
              <a:t>drs:hasAffiliation</a:t>
            </a:r>
            <a:r>
              <a:rPr lang="en-US" sz="2500" dirty="0">
                <a:latin typeface="Helvetica"/>
                <a:cs typeface="Helvetica"/>
              </a:rPr>
              <a:t>&gt; RDF statement in the RELS-EXT.</a:t>
            </a:r>
          </a:p>
        </p:txBody>
      </p:sp>
      <p:sp>
        <p:nvSpPr>
          <p:cNvPr id="35" name="TextBox 34"/>
          <p:cNvSpPr txBox="1"/>
          <p:nvPr/>
        </p:nvSpPr>
        <p:spPr>
          <a:xfrm>
            <a:off x="21908560" y="16774136"/>
            <a:ext cx="9481764" cy="6256758"/>
          </a:xfrm>
          <a:prstGeom prst="rect">
            <a:avLst/>
          </a:prstGeom>
          <a:noFill/>
          <a:ln w="28575" cmpd="sng">
            <a:noFill/>
          </a:ln>
        </p:spPr>
        <p:txBody>
          <a:bodyPr wrap="square" lIns="329104" tIns="164551" rIns="329104" bIns="164551" rtlCol="0">
            <a:spAutoFit/>
          </a:bodyPr>
          <a:lstStyle/>
          <a:p>
            <a:pPr>
              <a:lnSpc>
                <a:spcPct val="90000"/>
              </a:lnSpc>
            </a:pPr>
            <a:r>
              <a:rPr lang="en-US" sz="3600" b="1" dirty="0" smtClean="0">
                <a:solidFill>
                  <a:srgbClr val="254061"/>
                </a:solidFill>
                <a:latin typeface="Helvetica"/>
                <a:cs typeface="Helvetica"/>
              </a:rPr>
              <a:t>Advantages</a:t>
            </a:r>
          </a:p>
          <a:p>
            <a:pPr>
              <a:lnSpc>
                <a:spcPct val="30000"/>
              </a:lnSpc>
            </a:pPr>
            <a:endParaRPr lang="en-US" sz="1400" dirty="0" smtClean="0">
              <a:latin typeface="Helvetica"/>
              <a:cs typeface="Helvetica"/>
            </a:endParaRPr>
          </a:p>
          <a:p>
            <a:pPr marL="457200" indent="-457200">
              <a:lnSpc>
                <a:spcPct val="110000"/>
              </a:lnSpc>
              <a:buFont typeface="Arial"/>
              <a:buChar char="•"/>
            </a:pPr>
            <a:r>
              <a:rPr lang="en-US" sz="2500" dirty="0">
                <a:latin typeface="Helvetica"/>
                <a:cs typeface="Helvetica"/>
              </a:rPr>
              <a:t>Communities and collections are easily organized according to an existing authoritative framework.</a:t>
            </a:r>
          </a:p>
          <a:p>
            <a:pPr marL="457200" indent="-457200">
              <a:lnSpc>
                <a:spcPct val="110000"/>
              </a:lnSpc>
              <a:buFont typeface="Arial"/>
              <a:buChar char="•"/>
            </a:pPr>
            <a:r>
              <a:rPr lang="en-US" sz="2500" dirty="0">
                <a:latin typeface="Helvetica"/>
                <a:cs typeface="Helvetica"/>
              </a:rPr>
              <a:t>The repository structure follows a model that is quickly understood by Northeastern users.</a:t>
            </a:r>
          </a:p>
          <a:p>
            <a:pPr marL="457200" indent="-457200">
              <a:lnSpc>
                <a:spcPct val="110000"/>
              </a:lnSpc>
              <a:buFont typeface="Arial"/>
              <a:buChar char="•"/>
            </a:pPr>
            <a:r>
              <a:rPr lang="en-US" sz="2500" dirty="0">
                <a:latin typeface="Helvetica"/>
                <a:cs typeface="Helvetica"/>
              </a:rPr>
              <a:t>Valuable repository content can be discovered through multiple search and browse options</a:t>
            </a:r>
            <a:r>
              <a:rPr lang="en-US" sz="2500" dirty="0" smtClean="0">
                <a:latin typeface="Helvetica"/>
                <a:cs typeface="Helvetica"/>
              </a:rPr>
              <a:t>.</a:t>
            </a:r>
          </a:p>
          <a:p>
            <a:pPr marL="457200" indent="-457200">
              <a:lnSpc>
                <a:spcPct val="80000"/>
              </a:lnSpc>
              <a:buFont typeface="Arial"/>
              <a:buChar char="•"/>
            </a:pPr>
            <a:endParaRPr lang="en-US" sz="2500" dirty="0" smtClean="0">
              <a:latin typeface="Helvetica"/>
              <a:cs typeface="Helvetica"/>
            </a:endParaRPr>
          </a:p>
          <a:p>
            <a:pPr marL="457200" indent="-457200">
              <a:lnSpc>
                <a:spcPct val="110000"/>
              </a:lnSpc>
              <a:buFont typeface="Arial"/>
              <a:buChar char="•"/>
            </a:pPr>
            <a:endParaRPr lang="en-US" sz="800" dirty="0" smtClean="0">
              <a:latin typeface="Helvetica"/>
              <a:cs typeface="Helvetica"/>
            </a:endParaRPr>
          </a:p>
          <a:p>
            <a:pPr>
              <a:lnSpc>
                <a:spcPct val="90000"/>
              </a:lnSpc>
            </a:pPr>
            <a:r>
              <a:rPr lang="en-US" sz="3600" b="1" dirty="0" smtClean="0">
                <a:solidFill>
                  <a:srgbClr val="254061"/>
                </a:solidFill>
                <a:latin typeface="Helvetica"/>
                <a:cs typeface="Helvetica"/>
              </a:rPr>
              <a:t>Disadvantages</a:t>
            </a:r>
          </a:p>
          <a:p>
            <a:pPr>
              <a:lnSpc>
                <a:spcPct val="30000"/>
              </a:lnSpc>
            </a:pPr>
            <a:endParaRPr lang="en-US" sz="1400" dirty="0" smtClean="0">
              <a:latin typeface="Helvetica"/>
              <a:cs typeface="Helvetica"/>
            </a:endParaRPr>
          </a:p>
          <a:p>
            <a:pPr marL="457200" indent="-457200">
              <a:lnSpc>
                <a:spcPct val="110000"/>
              </a:lnSpc>
              <a:buFont typeface="Arial"/>
              <a:buChar char="•"/>
            </a:pPr>
            <a:r>
              <a:rPr lang="en-US" sz="2500" dirty="0">
                <a:latin typeface="Helvetica"/>
                <a:cs typeface="Helvetica"/>
              </a:rPr>
              <a:t>The repository structure must be actively maintained as the university evolves.</a:t>
            </a:r>
          </a:p>
          <a:p>
            <a:pPr marL="457200" indent="-457200">
              <a:lnSpc>
                <a:spcPct val="110000"/>
              </a:lnSpc>
              <a:buFont typeface="Arial"/>
              <a:buChar char="•"/>
            </a:pPr>
            <a:r>
              <a:rPr lang="en-US" sz="2500" dirty="0">
                <a:latin typeface="Helvetica"/>
                <a:cs typeface="Helvetica"/>
              </a:rPr>
              <a:t>User education is needed for Smart Collections to be effective.</a:t>
            </a:r>
          </a:p>
        </p:txBody>
      </p:sp>
      <p:sp>
        <p:nvSpPr>
          <p:cNvPr id="23" name="TextBox 22"/>
          <p:cNvSpPr txBox="1"/>
          <p:nvPr/>
        </p:nvSpPr>
        <p:spPr>
          <a:xfrm>
            <a:off x="394199" y="914400"/>
            <a:ext cx="31215602" cy="1563422"/>
          </a:xfrm>
          <a:prstGeom prst="rect">
            <a:avLst/>
          </a:prstGeom>
          <a:noFill/>
        </p:spPr>
        <p:txBody>
          <a:bodyPr wrap="square" lIns="329104" tIns="164551" rIns="329104" bIns="164551" rtlCol="0" anchor="ctr">
            <a:spAutoFit/>
          </a:bodyPr>
          <a:lstStyle/>
          <a:p>
            <a:pPr algn="ctr"/>
            <a:r>
              <a:rPr lang="en-US" sz="7700" dirty="0" smtClean="0">
                <a:latin typeface="Gotham Bold"/>
                <a:cs typeface="Gotham Bold"/>
              </a:rPr>
              <a:t>Using </a:t>
            </a:r>
            <a:r>
              <a:rPr lang="en-US" sz="7700" dirty="0" smtClean="0">
                <a:latin typeface="Gotham Bold"/>
                <a:cs typeface="Gotham Bold"/>
              </a:rPr>
              <a:t>Communities to Highlight </a:t>
            </a:r>
            <a:r>
              <a:rPr lang="en-US" sz="7700" dirty="0">
                <a:latin typeface="Gotham Bold"/>
                <a:cs typeface="Gotham Bold"/>
              </a:rPr>
              <a:t>Scholarly Content in </a:t>
            </a:r>
            <a:r>
              <a:rPr lang="en-US" sz="7700" dirty="0" smtClean="0">
                <a:latin typeface="Gotham Bold"/>
                <a:cs typeface="Gotham Bold"/>
              </a:rPr>
              <a:t>Hydra</a:t>
            </a:r>
          </a:p>
        </p:txBody>
      </p:sp>
      <p:sp>
        <p:nvSpPr>
          <p:cNvPr id="21" name="TextBox 20"/>
          <p:cNvSpPr txBox="1"/>
          <p:nvPr/>
        </p:nvSpPr>
        <p:spPr>
          <a:xfrm>
            <a:off x="9014258" y="2341887"/>
            <a:ext cx="13975484" cy="1163313"/>
          </a:xfrm>
          <a:prstGeom prst="rect">
            <a:avLst/>
          </a:prstGeom>
          <a:noFill/>
          <a:ln>
            <a:noFill/>
          </a:ln>
        </p:spPr>
        <p:txBody>
          <a:bodyPr wrap="square" lIns="329104" tIns="164551" rIns="329104" bIns="164551" numCol="1" rtlCol="0" anchor="ctr">
            <a:spAutoFit/>
          </a:bodyPr>
          <a:lstStyle/>
          <a:p>
            <a:pPr algn="ctr"/>
            <a:r>
              <a:rPr lang="en-US" sz="5400" dirty="0" smtClean="0">
                <a:solidFill>
                  <a:srgbClr val="000000"/>
                </a:solidFill>
                <a:latin typeface="Gotham Medium"/>
                <a:cs typeface="Gotham Medium"/>
              </a:rPr>
              <a:t>Northeastern </a:t>
            </a:r>
            <a:r>
              <a:rPr lang="en-US" sz="5400" dirty="0" smtClean="0">
                <a:solidFill>
                  <a:srgbClr val="000000"/>
                </a:solidFill>
                <a:latin typeface="Gotham Medium"/>
                <a:cs typeface="Gotham Medium"/>
              </a:rPr>
              <a:t>University Library</a:t>
            </a:r>
            <a:endParaRPr lang="en-US" sz="5400" dirty="0">
              <a:solidFill>
                <a:srgbClr val="000000"/>
              </a:solidFill>
              <a:latin typeface="Gotham Medium"/>
              <a:cs typeface="Gotham Medium"/>
            </a:endParaRPr>
          </a:p>
        </p:txBody>
      </p:sp>
      <p:sp>
        <p:nvSpPr>
          <p:cNvPr id="22" name="TextBox 21"/>
          <p:cNvSpPr txBox="1"/>
          <p:nvPr/>
        </p:nvSpPr>
        <p:spPr>
          <a:xfrm>
            <a:off x="6857396" y="3335979"/>
            <a:ext cx="18289209" cy="886314"/>
          </a:xfrm>
          <a:prstGeom prst="rect">
            <a:avLst/>
          </a:prstGeom>
          <a:noFill/>
          <a:ln>
            <a:noFill/>
          </a:ln>
        </p:spPr>
        <p:txBody>
          <a:bodyPr wrap="square" lIns="329104" tIns="164551" rIns="329104" bIns="164551" numCol="1" rtlCol="0" anchor="ctr">
            <a:spAutoFit/>
          </a:bodyPr>
          <a:lstStyle/>
          <a:p>
            <a:r>
              <a:rPr lang="en-US" sz="3600" dirty="0" smtClean="0">
                <a:solidFill>
                  <a:srgbClr val="000000"/>
                </a:solidFill>
                <a:latin typeface="Gotham Medium"/>
                <a:cs typeface="Gotham Medium"/>
              </a:rPr>
              <a:t>Sarah Sweeney </a:t>
            </a:r>
            <a:r>
              <a:rPr lang="en-US" sz="3600" dirty="0" err="1" smtClean="0">
                <a:solidFill>
                  <a:srgbClr val="000000"/>
                </a:solidFill>
                <a:latin typeface="Gotham Medium"/>
                <a:cs typeface="Gotham Medium"/>
              </a:rPr>
              <a:t>sj.sweeney</a:t>
            </a:r>
            <a:r>
              <a:rPr lang="en-US" sz="3600" dirty="0" err="1">
                <a:solidFill>
                  <a:srgbClr val="000000"/>
                </a:solidFill>
                <a:latin typeface="Gotham Medium"/>
                <a:cs typeface="Gotham Medium"/>
              </a:rPr>
              <a:t>@</a:t>
            </a:r>
            <a:r>
              <a:rPr lang="en-US" sz="3600" dirty="0" err="1" smtClean="0">
                <a:solidFill>
                  <a:srgbClr val="000000"/>
                </a:solidFill>
                <a:latin typeface="Gotham Medium"/>
                <a:cs typeface="Gotham Medium"/>
              </a:rPr>
              <a:t>neu.edu</a:t>
            </a:r>
            <a:r>
              <a:rPr lang="en-US" sz="3600" dirty="0">
                <a:solidFill>
                  <a:srgbClr val="000000"/>
                </a:solidFill>
                <a:latin typeface="Gotham Medium"/>
                <a:cs typeface="Gotham Medium"/>
              </a:rPr>
              <a:t> </a:t>
            </a:r>
            <a:r>
              <a:rPr lang="en-US" sz="3600" dirty="0" err="1" smtClean="0">
                <a:solidFill>
                  <a:srgbClr val="2B84D2"/>
                </a:solidFill>
                <a:latin typeface="Gotham Medium"/>
                <a:cs typeface="Gotham Medium"/>
              </a:rPr>
              <a:t>repository.library.northeastern.edu</a:t>
            </a:r>
            <a:endParaRPr lang="en-US" sz="3600" dirty="0">
              <a:solidFill>
                <a:srgbClr val="2B84D2"/>
              </a:solidFill>
              <a:latin typeface="Gotham Medium"/>
              <a:cs typeface="Gotham Medium"/>
            </a:endParaRPr>
          </a:p>
        </p:txBody>
      </p:sp>
      <p:sp>
        <p:nvSpPr>
          <p:cNvPr id="28" name="TextBox 27"/>
          <p:cNvSpPr txBox="1"/>
          <p:nvPr/>
        </p:nvSpPr>
        <p:spPr>
          <a:xfrm>
            <a:off x="965201" y="4994377"/>
            <a:ext cx="20708114" cy="4642470"/>
          </a:xfrm>
          <a:prstGeom prst="rect">
            <a:avLst/>
          </a:prstGeom>
          <a:noFill/>
          <a:ln w="28575" cmpd="sng">
            <a:noFill/>
          </a:ln>
        </p:spPr>
        <p:txBody>
          <a:bodyPr wrap="square" lIns="329104" tIns="164551" rIns="329104" bIns="164551" rtlCol="0">
            <a:spAutoFit/>
          </a:bodyPr>
          <a:lstStyle/>
          <a:p>
            <a:pPr algn="just">
              <a:lnSpc>
                <a:spcPct val="90000"/>
              </a:lnSpc>
            </a:pPr>
            <a:r>
              <a:rPr lang="en-US" sz="4000" b="1" dirty="0" smtClean="0">
                <a:solidFill>
                  <a:schemeClr val="accent1">
                    <a:lumMod val="50000"/>
                  </a:schemeClr>
                </a:solidFill>
                <a:latin typeface="Helvetica"/>
                <a:cs typeface="Helvetica"/>
              </a:rPr>
              <a:t>The DRS Community </a:t>
            </a:r>
            <a:r>
              <a:rPr lang="en-US" sz="4000" b="1" dirty="0" smtClean="0">
                <a:solidFill>
                  <a:schemeClr val="accent1">
                    <a:lumMod val="50000"/>
                  </a:schemeClr>
                </a:solidFill>
                <a:latin typeface="Helvetica"/>
                <a:cs typeface="Helvetica"/>
              </a:rPr>
              <a:t>Structure</a:t>
            </a:r>
          </a:p>
          <a:p>
            <a:pPr algn="just">
              <a:lnSpc>
                <a:spcPct val="30000"/>
              </a:lnSpc>
            </a:pPr>
            <a:endParaRPr lang="en-US" sz="4000" b="1" dirty="0" smtClean="0">
              <a:latin typeface="Helvetica"/>
              <a:cs typeface="Helvetica"/>
            </a:endParaRPr>
          </a:p>
          <a:p>
            <a:pPr algn="just">
              <a:lnSpc>
                <a:spcPct val="110000"/>
              </a:lnSpc>
            </a:pPr>
            <a:r>
              <a:rPr lang="en-US" sz="2500" dirty="0" smtClean="0">
                <a:latin typeface="Helvetica"/>
                <a:cs typeface="Helvetica"/>
              </a:rPr>
              <a:t>The </a:t>
            </a:r>
            <a:r>
              <a:rPr lang="en-US" sz="2500" dirty="0">
                <a:latin typeface="Helvetica"/>
                <a:cs typeface="Helvetica"/>
              </a:rPr>
              <a:t>Digital Repository Service (DRS) was designed to store the important scholarly, administrative, and archival assets created as part of Northeastern University's mission. Early on in the development of the DRS we recognized a need to highlight the scholarly content, primarily research publications, presentations, datasets, and theses and dissertations. In order to isolate the scholarly content stored in faculty collections, we decided to model the DRS collection structure after the Northeastern community structure and create relationships between the faculty, their scholarly collections, and their respective NU communities, effectively allowing the DRS to query collections for just highlighted scholarly content deposited by faculty</a:t>
            </a:r>
            <a:r>
              <a:rPr lang="en-US" sz="2500" dirty="0" smtClean="0">
                <a:latin typeface="Helvetica"/>
                <a:cs typeface="Helvetica"/>
              </a:rPr>
              <a:t>.</a:t>
            </a:r>
          </a:p>
          <a:p>
            <a:pPr algn="just">
              <a:lnSpc>
                <a:spcPct val="50000"/>
              </a:lnSpc>
            </a:pPr>
            <a:endParaRPr lang="en-US" sz="2500" dirty="0">
              <a:latin typeface="Helvetica"/>
              <a:cs typeface="Helvetica"/>
            </a:endParaRPr>
          </a:p>
          <a:p>
            <a:pPr algn="just">
              <a:lnSpc>
                <a:spcPct val="110000"/>
              </a:lnSpc>
            </a:pPr>
            <a:r>
              <a:rPr lang="en-US" sz="2500" dirty="0" smtClean="0">
                <a:latin typeface="Helvetica"/>
                <a:cs typeface="Helvetica"/>
              </a:rPr>
              <a:t>The </a:t>
            </a:r>
            <a:r>
              <a:rPr lang="en-US" sz="2500" dirty="0">
                <a:latin typeface="Helvetica"/>
                <a:cs typeface="Helvetica"/>
              </a:rPr>
              <a:t>community structure has not just neatly organized repository content according to the existing Northeastern structure, it has made it easier for the system to leverage the relationships between objects to enhance the discoverability of scholarly content in the repository.</a:t>
            </a:r>
            <a:endParaRPr lang="en-US" sz="2500" dirty="0" smtClean="0">
              <a:latin typeface="Helvetica"/>
              <a:cs typeface="Helvetica"/>
            </a:endParaRPr>
          </a:p>
        </p:txBody>
      </p:sp>
      <p:pic>
        <p:nvPicPr>
          <p:cNvPr id="16" name="Picture 15" descr="NUgraphPort.jpg"/>
          <p:cNvPicPr>
            <a:picLocks noChangeAspect="1"/>
          </p:cNvPicPr>
          <p:nvPr/>
        </p:nvPicPr>
        <p:blipFill rotWithShape="1">
          <a:blip r:embed="rId3">
            <a:extLst>
              <a:ext uri="{28A0092B-C50C-407E-A947-70E740481C1C}">
                <a14:useLocalDpi xmlns:a14="http://schemas.microsoft.com/office/drawing/2010/main" val="0"/>
              </a:ext>
            </a:extLst>
          </a:blip>
          <a:srcRect t="13362"/>
          <a:stretch/>
        </p:blipFill>
        <p:spPr>
          <a:xfrm>
            <a:off x="965201" y="10363200"/>
            <a:ext cx="10361981" cy="14305157"/>
          </a:xfrm>
          <a:prstGeom prst="rect">
            <a:avLst/>
          </a:prstGeom>
          <a:ln w="190500" cmpd="sng">
            <a:solidFill>
              <a:srgbClr val="FFFFFF"/>
            </a:solidFill>
          </a:ln>
        </p:spPr>
      </p:pic>
      <p:pic>
        <p:nvPicPr>
          <p:cNvPr id="11" name="Picture 10" descr="metadatastreams.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429619" y="11061429"/>
            <a:ext cx="8507581" cy="4711971"/>
          </a:xfrm>
          <a:prstGeom prst="rect">
            <a:avLst/>
          </a:prstGeom>
          <a:ln w="190500">
            <a:solidFill>
              <a:schemeClr val="bg1"/>
            </a:solidFill>
          </a:ln>
        </p:spPr>
      </p:pic>
      <p:pic>
        <p:nvPicPr>
          <p:cNvPr id="3" name="Picture 2" descr="smartcollections.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22737" y="20109746"/>
            <a:ext cx="9650578" cy="4736592"/>
          </a:xfrm>
          <a:prstGeom prst="rect">
            <a:avLst/>
          </a:prstGeom>
        </p:spPr>
      </p:pic>
      <p:pic>
        <p:nvPicPr>
          <p:cNvPr id="2" name="Picture 1" descr="DRSLOGO.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835491" y="23469600"/>
            <a:ext cx="3132753" cy="1198757"/>
          </a:xfrm>
          <a:prstGeom prst="rect">
            <a:avLst/>
          </a:prstGeom>
        </p:spPr>
      </p:pic>
      <p:sp>
        <p:nvSpPr>
          <p:cNvPr id="17" name="Rectangle 16"/>
          <p:cNvSpPr/>
          <p:nvPr/>
        </p:nvSpPr>
        <p:spPr>
          <a:xfrm rot="5400000" flipH="1">
            <a:off x="-10526037" y="2220237"/>
            <a:ext cx="1378022" cy="11263149"/>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8979</TotalTime>
  <Words>509</Words>
  <Application>Microsoft Macintosh PowerPoint</Application>
  <PresentationFormat>Custom</PresentationFormat>
  <Paragraphs>44</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Amanda Winfield</cp:lastModifiedBy>
  <cp:revision>116</cp:revision>
  <dcterms:created xsi:type="dcterms:W3CDTF">2015-04-30T21:08:20Z</dcterms:created>
  <dcterms:modified xsi:type="dcterms:W3CDTF">2015-05-29T15:17:59Z</dcterms:modified>
</cp:coreProperties>
</file>

<file path=docProps/thumbnail.jpeg>
</file>